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6"/>
  </p:notesMasterIdLst>
  <p:handoutMasterIdLst>
    <p:handoutMasterId r:id="rId17"/>
  </p:handoutMasterIdLst>
  <p:sldIdLst>
    <p:sldId id="270" r:id="rId2"/>
    <p:sldId id="271" r:id="rId3"/>
    <p:sldId id="272" r:id="rId4"/>
    <p:sldId id="273" r:id="rId5"/>
    <p:sldId id="274" r:id="rId6"/>
    <p:sldId id="275" r:id="rId7"/>
    <p:sldId id="276" r:id="rId8"/>
    <p:sldId id="277" r:id="rId9"/>
    <p:sldId id="278" r:id="rId10"/>
    <p:sldId id="279" r:id="rId11"/>
    <p:sldId id="280" r:id="rId12"/>
    <p:sldId id="283" r:id="rId13"/>
    <p:sldId id="282" r:id="rId14"/>
    <p:sldId id="281" r:id="rId15"/>
  </p:sldIdLst>
  <p:sldSz cx="9144000" cy="6858000" type="screen4x3"/>
  <p:notesSz cx="9928225" cy="6797675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u Hyeon Hong" initials="JHH" lastIdx="1" clrIdx="0">
    <p:extLst>
      <p:ext uri="{19B8F6BF-5375-455C-9EA6-DF929625EA0E}">
        <p15:presenceInfo xmlns:p15="http://schemas.microsoft.com/office/powerpoint/2012/main" userId="dc580f076faae14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CC"/>
    <a:srgbClr val="194293"/>
    <a:srgbClr val="CCCFDC"/>
    <a:srgbClr val="5B5B98"/>
    <a:srgbClr val="FFFFFF"/>
    <a:srgbClr val="E7E9EE"/>
    <a:srgbClr val="9999CC"/>
    <a:srgbClr val="CC99FF"/>
    <a:srgbClr val="6666FF"/>
    <a:srgbClr val="CC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A107856-5554-42FB-B03E-39F5DBC370BA}" styleName="보통 스타일 4 - 강조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5DA37D80-6434-44D0-A028-1B22A696006F}" styleName="밝은 스타일 3 - 강조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FABFCF23-3B69-468F-B69F-88F6DE6A72F2}" styleName="보통 스타일 1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BDBED569-4797-4DF1-A0F4-6AAB3CD982D8}" styleName="밝은 스타일 3 - 강조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8B1032C-EA38-4F05-BA0D-38AFFFC7BED3}" styleName="밝은 스타일 3 - 강조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2838BEF-8BB2-4498-84A7-C5851F593DF1}" styleName="보통 스타일 4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16D9F66E-5EB9-4882-86FB-DCBF35E3C3E4}" styleName="보통 스타일 4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85BE263C-DBD7-4A20-BB59-AAB30ACAA65A}" styleName="보통 스타일 3 - 강조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E25E649-3F16-4E02-A733-19D2CDBF48F0}" styleName="보통 스타일 3 - 강조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A488322-F2BA-4B5B-9748-0D474271808F}" styleName="보통 스타일 3 - 강조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D083AE6-46FA-4A59-8FB0-9F97EB10719F}" styleName="밝은 스타일 3 - 강조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208" autoAdjust="0"/>
    <p:restoredTop sz="96846" autoAdjust="0"/>
  </p:normalViewPr>
  <p:slideViewPr>
    <p:cSldViewPr snapToGrid="0">
      <p:cViewPr varScale="1">
        <p:scale>
          <a:sx n="114" d="100"/>
          <a:sy n="114" d="100"/>
        </p:scale>
        <p:origin x="1260" y="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616"/>
    </p:cViewPr>
  </p:sorterViewPr>
  <p:notesViewPr>
    <p:cSldViewPr snapToGrid="0">
      <p:cViewPr varScale="1">
        <p:scale>
          <a:sx n="93" d="100"/>
          <a:sy n="93" d="100"/>
        </p:scale>
        <p:origin x="3726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303313" cy="34097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5622594" y="1"/>
            <a:ext cx="4303313" cy="34097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26F278-48E7-4CF0-8E4E-2C75ACC73E19}" type="datetimeFigureOut">
              <a:rPr lang="ko-KR" altLang="en-US" smtClean="0"/>
              <a:t>2017-05-30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6456699"/>
            <a:ext cx="4303313" cy="34097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5622594" y="6456699"/>
            <a:ext cx="4303313" cy="34097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CAD3E2-572F-473A-B8FF-C22513A743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22944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303313" cy="34097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622594" y="1"/>
            <a:ext cx="4303313" cy="34097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7C1AA0-9537-4E8B-BAF4-D3375FA10EA7}" type="datetimeFigureOut">
              <a:rPr lang="ko-KR" altLang="en-US" smtClean="0"/>
              <a:t>2017-05-30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433763" y="849313"/>
            <a:ext cx="3060700" cy="22955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92360" y="3270972"/>
            <a:ext cx="7943507" cy="267754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456699"/>
            <a:ext cx="4303313" cy="34097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622594" y="6456699"/>
            <a:ext cx="4303313" cy="34097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A2D8B7-C5BC-4F93-B239-B974F8B3D3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78210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ChangeArrowheads="1"/>
          </p:cNvSpPr>
          <p:nvPr/>
        </p:nvSpPr>
        <p:spPr bwMode="white">
          <a:xfrm>
            <a:off x="1193802" y="2132017"/>
            <a:ext cx="6716713" cy="136842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kumimoji="0" lang="ko-KR" altLang="en-US" sz="1800">
              <a:latin typeface="Tahoma" pitchFamily="34" charset="0"/>
              <a:ea typeface="맑은 고딕" pitchFamily="50" charset="-127"/>
            </a:endParaRPr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0" y="0"/>
            <a:ext cx="9144000" cy="914400"/>
          </a:xfrm>
          <a:prstGeom prst="rect">
            <a:avLst/>
          </a:prstGeom>
          <a:gradFill rotWithShape="1">
            <a:gsLst>
              <a:gs pos="0">
                <a:schemeClr val="tx2"/>
              </a:gs>
              <a:gs pos="100000">
                <a:schemeClr val="tx2">
                  <a:gamma/>
                  <a:shade val="46275"/>
                  <a:invGamma/>
                  <a:alpha val="0"/>
                </a:schemeClr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800" dirty="0">
              <a:latin typeface="+mn-lt"/>
              <a:ea typeface="+mn-ea"/>
            </a:endParaRPr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white">
          <a:xfrm>
            <a:off x="6718300" y="390525"/>
            <a:ext cx="1885950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None/>
            </a:pPr>
            <a:r>
              <a:rPr kumimoji="0" lang="en-US" altLang="ko-KR" sz="4000" b="1" i="1" dirty="0">
                <a:solidFill>
                  <a:schemeClr val="accent2"/>
                </a:solidFill>
                <a:latin typeface="Arial Black" pitchFamily="34" charset="0"/>
                <a:ea typeface="맑은 고딕" pitchFamily="50" charset="-127"/>
              </a:rPr>
              <a:t>CAPP</a:t>
            </a:r>
          </a:p>
        </p:txBody>
      </p:sp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0" y="6497638"/>
            <a:ext cx="9144000" cy="360362"/>
          </a:xfrm>
          <a:prstGeom prst="rect">
            <a:avLst/>
          </a:prstGeom>
          <a:gradFill rotWithShape="1">
            <a:gsLst>
              <a:gs pos="0">
                <a:schemeClr val="tx2"/>
              </a:gs>
              <a:gs pos="100000">
                <a:schemeClr val="tx2">
                  <a:gamma/>
                  <a:shade val="46275"/>
                  <a:invGamma/>
                  <a:alpha val="0"/>
                </a:schemeClr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800" dirty="0">
              <a:latin typeface="+mn-lt"/>
              <a:ea typeface="+mn-ea"/>
            </a:endParaRPr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ctrTitle" sz="quarter"/>
          </p:nvPr>
        </p:nvSpPr>
        <p:spPr bwMode="black">
          <a:xfrm>
            <a:off x="1547813" y="2259013"/>
            <a:ext cx="5943600" cy="1079500"/>
          </a:xfrm>
        </p:spPr>
        <p:txBody>
          <a:bodyPr/>
          <a:lstStyle>
            <a:lvl1pPr algn="ctr">
              <a:defRPr sz="3600" cap="small" baseline="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5128" name="Rectangle 8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331913" y="4005263"/>
            <a:ext cx="6400800" cy="175895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2400" b="1"/>
            </a:lvl1pPr>
          </a:lstStyle>
          <a:p>
            <a:r>
              <a:rPr lang="ko-KR" altLang="en-US" dirty="0"/>
              <a:t>마스터 부제목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6033917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cap="small" baseline="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20000"/>
              </a:lnSpc>
              <a:spcBef>
                <a:spcPts val="0"/>
              </a:spcBef>
              <a:buClrTx/>
              <a:defRPr sz="2400">
                <a:latin typeface="+mn-lt"/>
                <a:ea typeface="+mn-ea"/>
              </a:defRPr>
            </a:lvl1pPr>
            <a:lvl2pPr>
              <a:lnSpc>
                <a:spcPct val="120000"/>
              </a:lnSpc>
              <a:spcBef>
                <a:spcPts val="0"/>
              </a:spcBef>
              <a:buClr>
                <a:schemeClr val="tx1">
                  <a:lumMod val="50000"/>
                  <a:lumOff val="50000"/>
                </a:schemeClr>
              </a:buClr>
              <a:defRPr sz="200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2pPr>
            <a:lvl3pPr>
              <a:lnSpc>
                <a:spcPct val="120000"/>
              </a:lnSpc>
              <a:spcBef>
                <a:spcPts val="0"/>
              </a:spcBef>
              <a:buClr>
                <a:schemeClr val="tx1">
                  <a:lumMod val="50000"/>
                  <a:lumOff val="50000"/>
                </a:schemeClr>
              </a:buClr>
              <a:buSzPct val="60000"/>
              <a:defRPr sz="1800">
                <a:latin typeface="+mn-lt"/>
                <a:ea typeface="+mn-ea"/>
              </a:defRPr>
            </a:lvl3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</p:txBody>
      </p:sp>
      <p:sp>
        <p:nvSpPr>
          <p:cNvPr id="4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86F09E69-426B-4E47-A13B-73A8A6B317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50231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ChangeArrowheads="1"/>
          </p:cNvSpPr>
          <p:nvPr/>
        </p:nvSpPr>
        <p:spPr bwMode="auto">
          <a:xfrm>
            <a:off x="0" y="188913"/>
            <a:ext cx="9144000" cy="576262"/>
          </a:xfrm>
          <a:prstGeom prst="rect">
            <a:avLst/>
          </a:prstGeom>
          <a:solidFill>
            <a:schemeClr val="hlink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kumimoji="0" lang="ko-KR" altLang="en-US" sz="1800">
              <a:latin typeface="Tahoma" pitchFamily="34" charset="0"/>
              <a:ea typeface="맑은 고딕" pitchFamily="50" charset="-127"/>
            </a:endParaRP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title"/>
          </p:nvPr>
        </p:nvSpPr>
        <p:spPr bwMode="white">
          <a:xfrm>
            <a:off x="250827" y="188913"/>
            <a:ext cx="8642350" cy="576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제목 스타일 편집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0827" y="908054"/>
            <a:ext cx="8642350" cy="5241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grpSp>
        <p:nvGrpSpPr>
          <p:cNvPr id="2" name="Group 8"/>
          <p:cNvGrpSpPr>
            <a:grpSpLocks/>
          </p:cNvGrpSpPr>
          <p:nvPr/>
        </p:nvGrpSpPr>
        <p:grpSpPr bwMode="auto">
          <a:xfrm>
            <a:off x="0" y="6497638"/>
            <a:ext cx="9144000" cy="360362"/>
            <a:chOff x="0" y="4093"/>
            <a:chExt cx="5760" cy="227"/>
          </a:xfrm>
        </p:grpSpPr>
        <p:pic>
          <p:nvPicPr>
            <p:cNvPr id="1031" name="Picture 9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057" y="4103"/>
              <a:ext cx="454" cy="20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106" name="Rectangle 10"/>
            <p:cNvSpPr>
              <a:spLocks noChangeArrowheads="1"/>
            </p:cNvSpPr>
            <p:nvPr/>
          </p:nvSpPr>
          <p:spPr bwMode="auto">
            <a:xfrm>
              <a:off x="0" y="4093"/>
              <a:ext cx="5760" cy="227"/>
            </a:xfrm>
            <a:prstGeom prst="rect">
              <a:avLst/>
            </a:prstGeom>
            <a:gradFill rotWithShape="1">
              <a:gsLst>
                <a:gs pos="0">
                  <a:schemeClr val="tx2"/>
                </a:gs>
                <a:gs pos="100000">
                  <a:schemeClr val="tx2">
                    <a:gamma/>
                    <a:shade val="46275"/>
                    <a:invGamma/>
                    <a:alpha val="0"/>
                  </a:schemeClr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800" dirty="0">
                <a:latin typeface="+mn-lt"/>
                <a:ea typeface="+mn-ea"/>
              </a:endParaRPr>
            </a:p>
          </p:txBody>
        </p:sp>
      </p:grp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>
          <a:xfrm>
            <a:off x="3505200" y="649129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>
                    <a:lumMod val="75000"/>
                  </a:schemeClr>
                </a:solidFill>
                <a:latin typeface="+mn-ea"/>
                <a:ea typeface="+mn-ea"/>
              </a:defRPr>
            </a:lvl1pPr>
          </a:lstStyle>
          <a:p>
            <a:fld id="{86F09E69-426B-4E47-A13B-73A8A6B31721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0" y="6453336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8F06A468-8EB6-40F1-9C22-68106A07C6D4}" type="slidenum">
              <a:rPr lang="ko-KR" altLang="en-US" sz="1800" smtClean="0">
                <a:solidFill>
                  <a:schemeClr val="bg1"/>
                </a:solidFill>
                <a:latin typeface="HY수평선M" pitchFamily="18" charset="-127"/>
                <a:ea typeface="HY수평선M" pitchFamily="18" charset="-127"/>
              </a:rPr>
              <a:pPr algn="ctr"/>
              <a:t>‹#›</a:t>
            </a:fld>
            <a:endParaRPr lang="ko-KR" altLang="en-US" sz="1800" dirty="0">
              <a:solidFill>
                <a:schemeClr val="bg1"/>
              </a:solidFill>
              <a:latin typeface="HY수평선M" pitchFamily="18" charset="-127"/>
              <a:ea typeface="HY수평선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978613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</p:sldLayoutIdLst>
  <p:txStyles>
    <p:titleStyle>
      <a:lvl1pPr algn="l" rtl="0" eaLnBrk="1" fontAlgn="base" latinLnBrk="1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+mj-ea"/>
          <a:ea typeface="+mj-ea"/>
          <a:cs typeface="+mj-cs"/>
        </a:defRPr>
      </a:lvl1pPr>
      <a:lvl2pPr algn="l" rtl="0" eaLnBrk="1" fontAlgn="base" latinLnBrk="1" hangingPunct="1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맑은 고딕" pitchFamily="50" charset="-127"/>
          <a:ea typeface="맑은 고딕" pitchFamily="50" charset="-127"/>
        </a:defRPr>
      </a:lvl2pPr>
      <a:lvl3pPr algn="l" rtl="0" eaLnBrk="1" fontAlgn="base" latinLnBrk="1" hangingPunct="1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맑은 고딕" pitchFamily="50" charset="-127"/>
          <a:ea typeface="맑은 고딕" pitchFamily="50" charset="-127"/>
        </a:defRPr>
      </a:lvl3pPr>
      <a:lvl4pPr algn="l" rtl="0" eaLnBrk="1" fontAlgn="base" latinLnBrk="1" hangingPunct="1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맑은 고딕" pitchFamily="50" charset="-127"/>
          <a:ea typeface="맑은 고딕" pitchFamily="50" charset="-127"/>
        </a:defRPr>
      </a:lvl4pPr>
      <a:lvl5pPr algn="l" rtl="0" eaLnBrk="1" fontAlgn="base" latinLnBrk="1" hangingPunct="1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맑은 고딕" pitchFamily="50" charset="-127"/>
          <a:ea typeface="맑은 고딕" pitchFamily="50" charset="-127"/>
        </a:defRPr>
      </a:lvl5pPr>
      <a:lvl6pPr marL="457189" algn="l" rtl="0" eaLnBrk="1" fontAlgn="base" latinLnBrk="1" hangingPunct="1">
        <a:spcBef>
          <a:spcPct val="0"/>
        </a:spcBef>
        <a:spcAft>
          <a:spcPct val="0"/>
        </a:spcAft>
        <a:defRPr sz="3200" i="1">
          <a:solidFill>
            <a:schemeClr val="tx2"/>
          </a:solidFill>
          <a:latin typeface="Tahoma" pitchFamily="34" charset="0"/>
        </a:defRPr>
      </a:lvl6pPr>
      <a:lvl7pPr marL="914377" algn="l" rtl="0" eaLnBrk="1" fontAlgn="base" latinLnBrk="1" hangingPunct="1">
        <a:spcBef>
          <a:spcPct val="0"/>
        </a:spcBef>
        <a:spcAft>
          <a:spcPct val="0"/>
        </a:spcAft>
        <a:defRPr sz="3200" i="1">
          <a:solidFill>
            <a:schemeClr val="tx2"/>
          </a:solidFill>
          <a:latin typeface="Tahoma" pitchFamily="34" charset="0"/>
        </a:defRPr>
      </a:lvl7pPr>
      <a:lvl8pPr marL="1371566" algn="l" rtl="0" eaLnBrk="1" fontAlgn="base" latinLnBrk="1" hangingPunct="1">
        <a:spcBef>
          <a:spcPct val="0"/>
        </a:spcBef>
        <a:spcAft>
          <a:spcPct val="0"/>
        </a:spcAft>
        <a:defRPr sz="3200" i="1">
          <a:solidFill>
            <a:schemeClr val="tx2"/>
          </a:solidFill>
          <a:latin typeface="Tahoma" pitchFamily="34" charset="0"/>
        </a:defRPr>
      </a:lvl8pPr>
      <a:lvl9pPr marL="1828754" algn="l" rtl="0" eaLnBrk="1" fontAlgn="base" latinLnBrk="1" hangingPunct="1">
        <a:spcBef>
          <a:spcPct val="0"/>
        </a:spcBef>
        <a:spcAft>
          <a:spcPct val="0"/>
        </a:spcAft>
        <a:defRPr sz="3200" i="1">
          <a:solidFill>
            <a:schemeClr val="tx2"/>
          </a:solidFill>
          <a:latin typeface="Tahoma" pitchFamily="34" charset="0"/>
        </a:defRPr>
      </a:lvl9pPr>
    </p:titleStyle>
    <p:bodyStyle>
      <a:lvl1pPr marL="342900" indent="-342900" algn="l" rtl="0" eaLnBrk="1" fontAlgn="base" latinLnBrk="1" hangingPunct="1">
        <a:spcBef>
          <a:spcPct val="20000"/>
        </a:spcBef>
        <a:spcAft>
          <a:spcPct val="0"/>
        </a:spcAft>
        <a:buClr>
          <a:srgbClr val="000099"/>
        </a:buClr>
        <a:buSzPct val="70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latinLnBrk="1" hangingPunct="1">
        <a:spcBef>
          <a:spcPct val="20000"/>
        </a:spcBef>
        <a:spcAft>
          <a:spcPct val="0"/>
        </a:spcAft>
        <a:buClr>
          <a:srgbClr val="000099"/>
        </a:buClr>
        <a:buSzPct val="70000"/>
        <a:buFont typeface="Wingdings" pitchFamily="2" charset="2"/>
        <a:buChar char="n"/>
        <a:defRPr sz="2000">
          <a:solidFill>
            <a:schemeClr val="tx2">
              <a:lumMod val="60000"/>
              <a:lumOff val="40000"/>
            </a:schemeClr>
          </a:solidFill>
          <a:latin typeface="+mn-lt"/>
          <a:ea typeface="맑은 고딕" pitchFamily="50" charset="-127"/>
        </a:defRPr>
      </a:lvl2pPr>
      <a:lvl3pPr marL="1143000" indent="-228600" algn="just" rtl="0" eaLnBrk="1" fontAlgn="base" latinLnBrk="1" hangingPunct="1">
        <a:spcBef>
          <a:spcPct val="20000"/>
        </a:spcBef>
        <a:spcAft>
          <a:spcPct val="0"/>
        </a:spcAft>
        <a:buClr>
          <a:schemeClr val="tx2"/>
        </a:buClr>
        <a:buSzPct val="70000"/>
        <a:buFont typeface="Wingdings" pitchFamily="2" charset="2"/>
        <a:buChar char="o"/>
        <a:defRPr sz="1800">
          <a:solidFill>
            <a:schemeClr val="tx1"/>
          </a:solidFill>
          <a:latin typeface="+mn-lt"/>
          <a:ea typeface="맑은 고딕" pitchFamily="50" charset="-127"/>
        </a:defRPr>
      </a:lvl3pPr>
      <a:lvl4pPr marL="16002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o"/>
        <a:defRPr sz="1600">
          <a:solidFill>
            <a:schemeClr val="tx1"/>
          </a:solidFill>
          <a:latin typeface="+mn-lt"/>
          <a:ea typeface="맑은 고딕" pitchFamily="50" charset="-127"/>
        </a:defRPr>
      </a:lvl4pPr>
      <a:lvl5pPr marL="20574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tx2"/>
        </a:buClr>
        <a:buSzPct val="60000"/>
        <a:buFont typeface="Wingdings" pitchFamily="2" charset="2"/>
        <a:buChar char="o"/>
        <a:defRPr sz="1400">
          <a:solidFill>
            <a:schemeClr val="tx1"/>
          </a:solidFill>
          <a:latin typeface="+mn-lt"/>
          <a:ea typeface="맑은 고딕" pitchFamily="50" charset="-127"/>
        </a:defRPr>
      </a:lvl5pPr>
      <a:lvl6pPr marL="25146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tx2"/>
        </a:buClr>
        <a:buSzPct val="60000"/>
        <a:buFont typeface="Wingdings" pitchFamily="2" charset="2"/>
        <a:buChar char="o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tx2"/>
        </a:buClr>
        <a:buSzPct val="60000"/>
        <a:buFont typeface="Wingdings" pitchFamily="2" charset="2"/>
        <a:buChar char="o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tx2"/>
        </a:buClr>
        <a:buSzPct val="60000"/>
        <a:buFont typeface="Wingdings" pitchFamily="2" charset="2"/>
        <a:buChar char="o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tx2"/>
        </a:buClr>
        <a:buSzPct val="60000"/>
        <a:buFont typeface="Wingdings" pitchFamily="2" charset="2"/>
        <a:buChar char="o"/>
        <a:defRPr sz="2000">
          <a:solidFill>
            <a:schemeClr val="tx1"/>
          </a:solidFill>
          <a:latin typeface="+mn-lt"/>
        </a:defRPr>
      </a:lvl9pPr>
    </p:bodyStyle>
    <p:otherStyle>
      <a:defPPr>
        <a:defRPr lang="ko-KR"/>
      </a:defPPr>
      <a:lvl1pPr marL="0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emf"/><Relationship Id="rId4" Type="http://schemas.openxmlformats.org/officeDocument/2006/relationships/image" Target="../media/image13.em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sz="quarter"/>
          </p:nvPr>
        </p:nvSpPr>
        <p:spPr>
          <a:xfrm>
            <a:off x="1191237" y="2259012"/>
            <a:ext cx="6560191" cy="2212319"/>
          </a:xfrm>
        </p:spPr>
        <p:txBody>
          <a:bodyPr/>
          <a:lstStyle/>
          <a:p>
            <a:r>
              <a:rPr lang="en-GB" b="0" dirty="0"/>
              <a:t>A Contrast Enhancement </a:t>
            </a:r>
            <a:br>
              <a:rPr lang="en-GB" b="0" dirty="0"/>
            </a:br>
            <a:r>
              <a:rPr lang="en-GB" b="0" dirty="0"/>
              <a:t>Framework with</a:t>
            </a:r>
            <a:br>
              <a:rPr lang="en-GB" b="0" dirty="0"/>
            </a:br>
            <a:r>
              <a:rPr lang="en-GB" b="0" dirty="0"/>
              <a:t>JPEG Artifacts Suppression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sz="quarter" idx="1"/>
          </p:nvPr>
        </p:nvSpPr>
        <p:spPr>
          <a:xfrm>
            <a:off x="1090613" y="4410751"/>
            <a:ext cx="6400800" cy="587230"/>
          </a:xfrm>
        </p:spPr>
        <p:txBody>
          <a:bodyPr/>
          <a:lstStyle/>
          <a:p>
            <a:r>
              <a:rPr lang="en-US" b="0" dirty="0"/>
              <a:t>Presenter: Nguyen Khac Thai</a:t>
            </a:r>
          </a:p>
          <a:p>
            <a:endParaRPr lang="en-US" dirty="0"/>
          </a:p>
          <a:p>
            <a:endParaRPr lang="en-US" dirty="0"/>
          </a:p>
          <a:p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1090613" y="5457519"/>
            <a:ext cx="698466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n-lt"/>
                <a:ea typeface="바탕"/>
              </a:rPr>
              <a:t>Author: </a:t>
            </a:r>
            <a:r>
              <a:rPr lang="en-GB" dirty="0"/>
              <a:t>Yu Li, Fangfang Guo, Robby T. Tan, and Michael S. Brown</a:t>
            </a:r>
          </a:p>
          <a:p>
            <a:r>
              <a:rPr lang="en-GB" dirty="0"/>
              <a:t>National University of Singapore</a:t>
            </a:r>
          </a:p>
          <a:p>
            <a:r>
              <a:rPr lang="it-IT" dirty="0">
                <a:ea typeface="바탕"/>
              </a:rPr>
              <a:t>Computer Vision – ECCV 2014 pp 174-188</a:t>
            </a:r>
            <a:endParaRPr lang="en-GB" dirty="0">
              <a:latin typeface="+mn-lt"/>
              <a:ea typeface="바탕"/>
            </a:endParaRPr>
          </a:p>
        </p:txBody>
      </p:sp>
    </p:spTree>
    <p:extLst>
      <p:ext uri="{BB962C8B-B14F-4D97-AF65-F5344CB8AC3E}">
        <p14:creationId xmlns:p14="http://schemas.microsoft.com/office/powerpoint/2010/main" val="5013170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Layer Recomposition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Most contrast functions f are not linear</a:t>
            </a:r>
          </a:p>
          <a:p>
            <a:pPr lvl="1"/>
            <a:r>
              <a:rPr lang="en-US" dirty="0"/>
              <a:t>C</a:t>
            </a:r>
            <a:r>
              <a:rPr lang="en-GB" dirty="0"/>
              <a:t>an not sum up the structure and texture layer after processed</a:t>
            </a:r>
          </a:p>
          <a:p>
            <a:r>
              <a:rPr lang="en-US" dirty="0"/>
              <a:t>U</a:t>
            </a:r>
            <a:r>
              <a:rPr lang="en-GB" dirty="0"/>
              <a:t>se Taylor series</a:t>
            </a:r>
          </a:p>
          <a:p>
            <a:endParaRPr lang="en-US" dirty="0"/>
          </a:p>
          <a:p>
            <a:pPr lvl="1"/>
            <a:r>
              <a:rPr lang="en-US" dirty="0"/>
              <a:t>The recomposition is estimated as</a:t>
            </a:r>
          </a:p>
          <a:p>
            <a:pPr lvl="1"/>
            <a:endParaRPr lang="en-US" dirty="0"/>
          </a:p>
          <a:p>
            <a:pPr lvl="2"/>
            <a:r>
              <a:rPr lang="en-US" dirty="0"/>
              <a:t>     is pixel in structure layer</a:t>
            </a:r>
          </a:p>
          <a:p>
            <a:pPr lvl="2"/>
            <a:r>
              <a:rPr lang="en-US" dirty="0"/>
              <a:t>     is deblocked pixel in texture layer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0661" y="2209987"/>
            <a:ext cx="3276000" cy="324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6523" y="3070998"/>
            <a:ext cx="3444276" cy="35365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6576" y="3425739"/>
            <a:ext cx="344905" cy="28219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96576" y="3785233"/>
            <a:ext cx="272739" cy="231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9812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 &amp; Conclusion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763" y="863311"/>
            <a:ext cx="7256477" cy="528666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12690" y="6149979"/>
            <a:ext cx="4859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0070C0"/>
                </a:solidFill>
              </a:rPr>
              <a:t>tone-curve adjustment result with SSIM/PSNR</a:t>
            </a:r>
            <a:endParaRPr lang="en-GB" dirty="0">
              <a:solidFill>
                <a:srgbClr val="0070C0"/>
              </a:solidFill>
              <a:ea typeface="바탕"/>
            </a:endParaRPr>
          </a:p>
        </p:txBody>
      </p:sp>
    </p:spTree>
    <p:extLst>
      <p:ext uri="{BB962C8B-B14F-4D97-AF65-F5344CB8AC3E}">
        <p14:creationId xmlns:p14="http://schemas.microsoft.com/office/powerpoint/2010/main" val="42444012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 &amp; Conclusion</a:t>
            </a:r>
            <a:endParaRPr lang="en-GB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8101" y="892125"/>
            <a:ext cx="7330396" cy="52419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611839" y="6134050"/>
            <a:ext cx="1762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0070C0"/>
                </a:solidFill>
              </a:rPr>
              <a:t>Dehazing result</a:t>
            </a:r>
            <a:endParaRPr lang="en-GB" dirty="0">
              <a:solidFill>
                <a:srgbClr val="0070C0"/>
              </a:solidFill>
              <a:ea typeface="바탕"/>
            </a:endParaRPr>
          </a:p>
        </p:txBody>
      </p:sp>
    </p:spTree>
    <p:extLst>
      <p:ext uri="{BB962C8B-B14F-4D97-AF65-F5344CB8AC3E}">
        <p14:creationId xmlns:p14="http://schemas.microsoft.com/office/powerpoint/2010/main" val="26481783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 &amp; Conclusion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2860645" y="6179646"/>
            <a:ext cx="4125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0070C0"/>
                </a:solidFill>
              </a:rPr>
              <a:t>underwater image enhancement result</a:t>
            </a:r>
            <a:endParaRPr lang="en-GB" dirty="0">
              <a:solidFill>
                <a:srgbClr val="0070C0"/>
              </a:solidFill>
              <a:ea typeface="바탕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624" y="805925"/>
            <a:ext cx="7614756" cy="5449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3885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 &amp; Conclusion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Quantitative</a:t>
            </a:r>
            <a:r>
              <a:rPr lang="en-US" dirty="0"/>
              <a:t> comparison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Conclusion</a:t>
            </a:r>
          </a:p>
          <a:p>
            <a:pPr lvl="1"/>
            <a:r>
              <a:rPr lang="en-GB"/>
              <a:t>The proposed </a:t>
            </a:r>
            <a:r>
              <a:rPr lang="en-GB" dirty="0"/>
              <a:t>method is better in terms of</a:t>
            </a:r>
          </a:p>
          <a:p>
            <a:pPr lvl="2"/>
            <a:r>
              <a:rPr lang="en-GB" dirty="0"/>
              <a:t>removing artifacts (particularly with much less ringings)</a:t>
            </a:r>
          </a:p>
          <a:p>
            <a:pPr lvl="2"/>
            <a:r>
              <a:rPr lang="en-GB" dirty="0"/>
              <a:t>preserving image details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002" y="1465057"/>
            <a:ext cx="7776000" cy="1251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650" y="2849274"/>
            <a:ext cx="8026352" cy="1583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050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Contrast enhancement</a:t>
            </a:r>
          </a:p>
          <a:p>
            <a:r>
              <a:rPr lang="en-US" dirty="0"/>
              <a:t>The artifact</a:t>
            </a:r>
          </a:p>
          <a:p>
            <a:r>
              <a:rPr lang="en-US" dirty="0"/>
              <a:t>Proposed method</a:t>
            </a:r>
          </a:p>
          <a:p>
            <a:pPr lvl="1"/>
            <a:r>
              <a:rPr lang="en-US" dirty="0"/>
              <a:t>Structure-texture decomposition</a:t>
            </a:r>
          </a:p>
          <a:p>
            <a:pPr lvl="1"/>
            <a:r>
              <a:rPr lang="en-US" dirty="0"/>
              <a:t>Reducing artifacts in the texture layer</a:t>
            </a:r>
          </a:p>
          <a:p>
            <a:pPr lvl="1"/>
            <a:r>
              <a:rPr lang="en-US" dirty="0"/>
              <a:t>Layer recomposition</a:t>
            </a:r>
          </a:p>
          <a:p>
            <a:r>
              <a:rPr lang="en-US" dirty="0"/>
              <a:t>Result &amp; Conclusion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267452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Contrast enhancement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0827" y="908054"/>
            <a:ext cx="6029752" cy="5241925"/>
          </a:xfrm>
        </p:spPr>
        <p:txBody>
          <a:bodyPr/>
          <a:lstStyle/>
          <a:p>
            <a:r>
              <a:rPr lang="en-US" dirty="0"/>
              <a:t>Commonly used in computer vision</a:t>
            </a:r>
          </a:p>
          <a:p>
            <a:pPr lvl="1"/>
            <a:r>
              <a:rPr lang="en-US" dirty="0"/>
              <a:t>Histogram equalization</a:t>
            </a:r>
          </a:p>
          <a:p>
            <a:pPr lvl="1"/>
            <a:r>
              <a:rPr lang="en-US" dirty="0"/>
              <a:t>Tone-curve manipulation</a:t>
            </a:r>
          </a:p>
          <a:p>
            <a:r>
              <a:rPr lang="en-US" dirty="0"/>
              <a:t>Deal with degradation from physical </a:t>
            </a:r>
            <a:br>
              <a:rPr lang="en-US" dirty="0"/>
            </a:br>
            <a:r>
              <a:rPr lang="en-US" dirty="0"/>
              <a:t>phenomena</a:t>
            </a:r>
          </a:p>
          <a:p>
            <a:pPr lvl="1"/>
            <a:r>
              <a:rPr lang="en-US" dirty="0"/>
              <a:t>Haze, fog, underwater imaging</a:t>
            </a:r>
          </a:p>
          <a:p>
            <a:r>
              <a:rPr lang="en-US" dirty="0"/>
              <a:t>Contrast enhancement method</a:t>
            </a:r>
          </a:p>
          <a:p>
            <a:pPr lvl="1"/>
            <a:r>
              <a:rPr lang="en-US" dirty="0"/>
              <a:t>Apply a function to pixel intensity value</a:t>
            </a:r>
          </a:p>
          <a:p>
            <a:pPr marL="914400" lvl="2" indent="0">
              <a:buNone/>
            </a:pPr>
            <a:r>
              <a:rPr lang="en-GB" dirty="0"/>
              <a:t>	       </a:t>
            </a:r>
            <a:r>
              <a:rPr lang="en-GB" sz="2000" dirty="0" err="1">
                <a:solidFill>
                  <a:srgbClr val="FF0000"/>
                </a:solidFill>
              </a:rPr>
              <a:t>I</a:t>
            </a:r>
            <a:r>
              <a:rPr lang="en-GB" sz="2000" baseline="30000" dirty="0" err="1">
                <a:solidFill>
                  <a:srgbClr val="FF0000"/>
                </a:solidFill>
              </a:rPr>
              <a:t>e</a:t>
            </a:r>
            <a:r>
              <a:rPr lang="en-GB" sz="2000" dirty="0">
                <a:solidFill>
                  <a:srgbClr val="FF0000"/>
                </a:solidFill>
              </a:rPr>
              <a:t> = f(I)</a:t>
            </a:r>
          </a:p>
          <a:p>
            <a:pPr lvl="1"/>
            <a:r>
              <a:rPr lang="en-US" dirty="0"/>
              <a:t>Either manually determined function</a:t>
            </a:r>
          </a:p>
          <a:p>
            <a:pPr lvl="1"/>
            <a:r>
              <a:rPr lang="en-US" dirty="0"/>
              <a:t>Or se pre-defined curves function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1026" name="Picture 2" descr="https://www.mathworks.com/help/examples/images/win64/ContrastEnhancementExample_0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7603" y="765175"/>
            <a:ext cx="3638550" cy="333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www.mathworks.com/help/examples/images/win64/ContrastEnhancementExample_0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7603" y="3437864"/>
            <a:ext cx="3638550" cy="333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150200" y="6149979"/>
            <a:ext cx="1039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n-lt"/>
                <a:ea typeface="바탕"/>
              </a:rPr>
              <a:t>example</a:t>
            </a:r>
            <a:endParaRPr lang="en-GB" dirty="0">
              <a:latin typeface="+mn-lt"/>
              <a:ea typeface="바탕"/>
            </a:endParaRPr>
          </a:p>
        </p:txBody>
      </p:sp>
    </p:spTree>
    <p:extLst>
      <p:ext uri="{BB962C8B-B14F-4D97-AF65-F5344CB8AC3E}">
        <p14:creationId xmlns:p14="http://schemas.microsoft.com/office/powerpoint/2010/main" val="15076260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artifact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input image have visual artifacts</a:t>
            </a:r>
          </a:p>
          <a:p>
            <a:pPr lvl="1"/>
            <a:r>
              <a:rPr lang="en-US" dirty="0"/>
              <a:t>They may be boosted after contrast enhancement</a:t>
            </a:r>
          </a:p>
          <a:p>
            <a:r>
              <a:rPr lang="en-US" dirty="0"/>
              <a:t>Most common one are blocking and ringing artifacts</a:t>
            </a:r>
          </a:p>
          <a:p>
            <a:pPr lvl="1"/>
            <a:r>
              <a:rPr lang="en-US" dirty="0"/>
              <a:t>Highly compressed JPEG</a:t>
            </a:r>
          </a:p>
          <a:p>
            <a:pPr lvl="1"/>
            <a:r>
              <a:rPr lang="en-US" dirty="0"/>
              <a:t>Images from commodity devices </a:t>
            </a:r>
          </a:p>
          <a:p>
            <a:pPr lvl="2"/>
            <a:r>
              <a:rPr lang="en-US" dirty="0"/>
              <a:t>like surveillance cameras</a:t>
            </a:r>
          </a:p>
          <a:p>
            <a:pPr lvl="1"/>
            <a:endParaRPr lang="en-US" dirty="0"/>
          </a:p>
          <a:p>
            <a:pPr lvl="1"/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970" y="3368534"/>
            <a:ext cx="7466012" cy="2924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9917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artifact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0827" y="908054"/>
            <a:ext cx="8642350" cy="5400467"/>
          </a:xfrm>
        </p:spPr>
        <p:txBody>
          <a:bodyPr/>
          <a:lstStyle/>
          <a:p>
            <a:r>
              <a:rPr lang="en-US" dirty="0"/>
              <a:t>Deblocking state-of-the-art methods</a:t>
            </a:r>
          </a:p>
          <a:p>
            <a:pPr lvl="1"/>
            <a:r>
              <a:rPr lang="en-US" dirty="0"/>
              <a:t>Shape-adaptive DCT (SA-DCT)</a:t>
            </a:r>
          </a:p>
          <a:p>
            <a:pPr lvl="1"/>
            <a:r>
              <a:rPr lang="en-US" dirty="0"/>
              <a:t>Reconstruction based using Field of Experts (</a:t>
            </a:r>
            <a:r>
              <a:rPr lang="en-US" dirty="0" err="1"/>
              <a:t>FoE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Learning based Neural Network (NN)</a:t>
            </a:r>
          </a:p>
          <a:p>
            <a:r>
              <a:rPr lang="en-US" dirty="0"/>
              <a:t>For contrast enhancement, these methods could be used as</a:t>
            </a:r>
          </a:p>
          <a:p>
            <a:pPr lvl="1"/>
            <a:r>
              <a:rPr lang="en-US" dirty="0"/>
              <a:t>Pre-processing step</a:t>
            </a:r>
          </a:p>
          <a:p>
            <a:pPr lvl="1"/>
            <a:r>
              <a:rPr lang="en-US" dirty="0"/>
              <a:t>Post-processing step</a:t>
            </a:r>
          </a:p>
        </p:txBody>
      </p:sp>
      <p:sp>
        <p:nvSpPr>
          <p:cNvPr id="4" name="Rectangle: Rounded Corners 3"/>
          <p:cNvSpPr/>
          <p:nvPr/>
        </p:nvSpPr>
        <p:spPr bwMode="auto">
          <a:xfrm>
            <a:off x="721453" y="4043493"/>
            <a:ext cx="855677" cy="411061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ahoma" pitchFamily="34" charset="0"/>
                <a:ea typeface="굴림" charset="-127"/>
              </a:rPr>
              <a:t>Input</a:t>
            </a:r>
            <a:endParaRPr kumimoji="0" lang="en-GB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ahoma" pitchFamily="34" charset="0"/>
              <a:ea typeface="굴림" charset="-127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1827683" y="3967991"/>
            <a:ext cx="1475621" cy="562063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ahoma" pitchFamily="34" charset="0"/>
                <a:ea typeface="굴림" charset="-127"/>
              </a:rPr>
              <a:t>Deblocking</a:t>
            </a:r>
            <a:endParaRPr kumimoji="0" lang="en-GB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ahoma" pitchFamily="34" charset="0"/>
              <a:ea typeface="굴림" charset="-127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3598179" y="3967991"/>
            <a:ext cx="2725579" cy="562063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ahoma" pitchFamily="34" charset="0"/>
                <a:ea typeface="굴림" charset="-127"/>
              </a:rPr>
              <a:t>Contrast Enhancement</a:t>
            </a:r>
            <a:endParaRPr kumimoji="0" lang="en-GB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ahoma" pitchFamily="34" charset="0"/>
              <a:ea typeface="굴림" charset="-127"/>
            </a:endParaRPr>
          </a:p>
        </p:txBody>
      </p:sp>
      <p:sp>
        <p:nvSpPr>
          <p:cNvPr id="7" name="Rectangle: Rounded Corners 6"/>
          <p:cNvSpPr/>
          <p:nvPr/>
        </p:nvSpPr>
        <p:spPr bwMode="auto">
          <a:xfrm>
            <a:off x="6620311" y="4043493"/>
            <a:ext cx="1223396" cy="411061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>
                <a:solidFill>
                  <a:schemeClr val="bg1"/>
                </a:solidFill>
                <a:latin typeface="Tahoma" pitchFamily="34" charset="0"/>
                <a:ea typeface="굴림" charset="-127"/>
              </a:rPr>
              <a:t>Output</a:t>
            </a:r>
            <a:endParaRPr kumimoji="0" lang="en-GB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ahoma" pitchFamily="34" charset="0"/>
              <a:ea typeface="굴림" charset="-127"/>
            </a:endParaRPr>
          </a:p>
        </p:txBody>
      </p:sp>
      <p:sp>
        <p:nvSpPr>
          <p:cNvPr id="8" name="Rectangle: Rounded Corners 7"/>
          <p:cNvSpPr/>
          <p:nvPr/>
        </p:nvSpPr>
        <p:spPr bwMode="auto">
          <a:xfrm>
            <a:off x="721453" y="5406704"/>
            <a:ext cx="855677" cy="411061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ahoma" pitchFamily="34" charset="0"/>
                <a:ea typeface="굴림" charset="-127"/>
              </a:rPr>
              <a:t>Input</a:t>
            </a:r>
            <a:endParaRPr kumimoji="0" lang="en-GB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ahoma" pitchFamily="34" charset="0"/>
              <a:ea typeface="굴림" charset="-127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4858346" y="5331202"/>
            <a:ext cx="1475621" cy="562063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ahoma" pitchFamily="34" charset="0"/>
                <a:ea typeface="굴림" charset="-127"/>
              </a:rPr>
              <a:t>Deblocking</a:t>
            </a:r>
            <a:endParaRPr kumimoji="0" lang="en-GB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ahoma" pitchFamily="34" charset="0"/>
              <a:ea typeface="굴림" charset="-127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1846423" y="5331202"/>
            <a:ext cx="2725579" cy="562063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ahoma" pitchFamily="34" charset="0"/>
                <a:ea typeface="굴림" charset="-127"/>
              </a:rPr>
              <a:t>Contrast Enhancement</a:t>
            </a:r>
            <a:endParaRPr kumimoji="0" lang="en-GB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ahoma" pitchFamily="34" charset="0"/>
              <a:ea typeface="굴림" charset="-127"/>
            </a:endParaRPr>
          </a:p>
        </p:txBody>
      </p:sp>
      <p:sp>
        <p:nvSpPr>
          <p:cNvPr id="11" name="Rectangle: Rounded Corners 10"/>
          <p:cNvSpPr/>
          <p:nvPr/>
        </p:nvSpPr>
        <p:spPr bwMode="auto">
          <a:xfrm>
            <a:off x="6620311" y="5406704"/>
            <a:ext cx="1223396" cy="411061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>
                <a:solidFill>
                  <a:schemeClr val="bg1"/>
                </a:solidFill>
                <a:latin typeface="Tahoma" pitchFamily="34" charset="0"/>
                <a:ea typeface="굴림" charset="-127"/>
              </a:rPr>
              <a:t>Output</a:t>
            </a:r>
            <a:endParaRPr kumimoji="0" lang="en-GB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ahoma" pitchFamily="34" charset="0"/>
              <a:ea typeface="굴림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423331" y="4563710"/>
            <a:ext cx="3900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n-lt"/>
                <a:ea typeface="바탕"/>
              </a:rPr>
              <a:t>Deblocking as </a:t>
            </a:r>
            <a:r>
              <a:rPr lang="en-US" b="1" dirty="0">
                <a:latin typeface="+mn-lt"/>
                <a:ea typeface="바탕"/>
              </a:rPr>
              <a:t>pre-processing</a:t>
            </a:r>
            <a:r>
              <a:rPr lang="en-US" dirty="0">
                <a:latin typeface="+mn-lt"/>
                <a:ea typeface="바탕"/>
              </a:rPr>
              <a:t> step</a:t>
            </a:r>
            <a:endParaRPr lang="en-GB" dirty="0">
              <a:latin typeface="+mn-lt"/>
              <a:ea typeface="바탕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423331" y="5893265"/>
            <a:ext cx="4020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n-lt"/>
                <a:ea typeface="바탕"/>
              </a:rPr>
              <a:t>Deblocking as </a:t>
            </a:r>
            <a:r>
              <a:rPr lang="en-US" b="1" dirty="0">
                <a:latin typeface="+mn-lt"/>
                <a:ea typeface="바탕"/>
              </a:rPr>
              <a:t>post-processing</a:t>
            </a:r>
            <a:r>
              <a:rPr lang="en-US" dirty="0">
                <a:latin typeface="+mn-lt"/>
                <a:ea typeface="바탕"/>
              </a:rPr>
              <a:t> step</a:t>
            </a:r>
            <a:endParaRPr lang="en-GB" dirty="0">
              <a:latin typeface="+mn-lt"/>
              <a:ea typeface="바탕"/>
            </a:endParaRPr>
          </a:p>
        </p:txBody>
      </p:sp>
    </p:spTree>
    <p:extLst>
      <p:ext uri="{BB962C8B-B14F-4D97-AF65-F5344CB8AC3E}">
        <p14:creationId xmlns:p14="http://schemas.microsoft.com/office/powerpoint/2010/main" val="41372010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Proposed Method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main idea</a:t>
            </a:r>
          </a:p>
          <a:p>
            <a:pPr lvl="1"/>
            <a:r>
              <a:rPr lang="en-US" dirty="0"/>
              <a:t>Decompose image to structure and texture layer</a:t>
            </a:r>
          </a:p>
          <a:p>
            <a:pPr lvl="1"/>
            <a:r>
              <a:rPr lang="en-US" dirty="0"/>
              <a:t>Process each layer differently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094" y="2292464"/>
            <a:ext cx="7783811" cy="411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630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Structure-texture decomposition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I= I</a:t>
            </a:r>
            <a:r>
              <a:rPr lang="en-GB" baseline="-25000" dirty="0"/>
              <a:t>S</a:t>
            </a:r>
            <a:r>
              <a:rPr lang="en-GB" dirty="0"/>
              <a:t> + I</a:t>
            </a:r>
            <a:r>
              <a:rPr lang="en-GB" baseline="-25000" dirty="0"/>
              <a:t>T</a:t>
            </a:r>
          </a:p>
          <a:p>
            <a:pPr lvl="1"/>
            <a:r>
              <a:rPr lang="en-GB" dirty="0"/>
              <a:t>I</a:t>
            </a:r>
            <a:r>
              <a:rPr lang="en-GB" baseline="-25000" dirty="0"/>
              <a:t>S  </a:t>
            </a:r>
            <a:r>
              <a:rPr lang="en-US" dirty="0"/>
              <a:t>structure layer corresponding large objects in images</a:t>
            </a:r>
          </a:p>
          <a:p>
            <a:pPr lvl="2"/>
            <a:r>
              <a:rPr lang="en-US" dirty="0"/>
              <a:t>Related to larger gradient magnitudes</a:t>
            </a:r>
          </a:p>
          <a:p>
            <a:pPr lvl="2"/>
            <a:r>
              <a:rPr lang="en-US" dirty="0"/>
              <a:t>Can be calculated using any edge-aware smoothing operation</a:t>
            </a:r>
          </a:p>
          <a:p>
            <a:pPr lvl="3"/>
            <a:r>
              <a:rPr lang="en-US" dirty="0"/>
              <a:t>Bilateral filter, least square filter…</a:t>
            </a:r>
          </a:p>
          <a:p>
            <a:pPr lvl="1"/>
            <a:r>
              <a:rPr lang="en-GB" dirty="0"/>
              <a:t>I</a:t>
            </a:r>
            <a:r>
              <a:rPr lang="en-GB" baseline="-25000" dirty="0"/>
              <a:t>T  </a:t>
            </a:r>
            <a:r>
              <a:rPr lang="en-US" dirty="0"/>
              <a:t>texture layer corresponding to the fine details</a:t>
            </a:r>
          </a:p>
          <a:p>
            <a:pPr lvl="2"/>
            <a:r>
              <a:rPr lang="en-US" dirty="0"/>
              <a:t>Captures both fine image details and compression artifacts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0410" y="3529016"/>
            <a:ext cx="5377344" cy="253532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091293" y="6098747"/>
            <a:ext cx="43747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  <a:ea typeface="바탕"/>
              </a:rPr>
              <a:t>Most compression artifacts are in texture layer</a:t>
            </a:r>
            <a:endParaRPr lang="en-GB" sz="1600" dirty="0">
              <a:solidFill>
                <a:srgbClr val="0070C0"/>
              </a:solidFill>
              <a:ea typeface="바탕"/>
            </a:endParaRPr>
          </a:p>
        </p:txBody>
      </p:sp>
    </p:spTree>
    <p:extLst>
      <p:ext uri="{BB962C8B-B14F-4D97-AF65-F5344CB8AC3E}">
        <p14:creationId xmlns:p14="http://schemas.microsoft.com/office/powerpoint/2010/main" val="32486428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Reducing artifacts in the texture layer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Scene Detail Extraction</a:t>
            </a:r>
          </a:p>
          <a:p>
            <a:pPr lvl="1"/>
            <a:r>
              <a:rPr lang="en-US" dirty="0"/>
              <a:t>A</a:t>
            </a:r>
            <a:r>
              <a:rPr lang="en-GB" dirty="0"/>
              <a:t> mask is constructed to preserve image details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GB" dirty="0"/>
              <a:t>The initial results obtained by checking DCT coefficients</a:t>
            </a:r>
          </a:p>
          <a:p>
            <a:pPr lvl="2"/>
            <a:r>
              <a:rPr lang="en-GB" dirty="0"/>
              <a:t>stronger high-frequency DCT coefficients means more details</a:t>
            </a:r>
          </a:p>
          <a:p>
            <a:pPr lvl="1"/>
            <a:r>
              <a:rPr lang="en-GB" dirty="0"/>
              <a:t>A soft matting technique help refine the map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176" y="1822236"/>
            <a:ext cx="7290033" cy="3257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4488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Reducing artifacts in the texture layer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0827" y="908054"/>
            <a:ext cx="8642350" cy="5568247"/>
          </a:xfrm>
        </p:spPr>
        <p:txBody>
          <a:bodyPr/>
          <a:lstStyle/>
          <a:p>
            <a:r>
              <a:rPr lang="en-GB" dirty="0"/>
              <a:t>Block Artifacts Reduction</a:t>
            </a:r>
          </a:p>
          <a:p>
            <a:pPr lvl="1"/>
            <a:r>
              <a:rPr lang="en-US" dirty="0"/>
              <a:t>For regions outside the mask</a:t>
            </a:r>
          </a:p>
          <a:p>
            <a:pPr lvl="2"/>
            <a:r>
              <a:rPr lang="en-US" dirty="0"/>
              <a:t>Content is removed altogether</a:t>
            </a:r>
          </a:p>
          <a:p>
            <a:pPr lvl="3"/>
            <a:r>
              <a:rPr lang="en-US" dirty="0"/>
              <a:t>Most likely compression artifact</a:t>
            </a:r>
          </a:p>
          <a:p>
            <a:pPr lvl="1"/>
            <a:r>
              <a:rPr lang="en-US" dirty="0"/>
              <a:t>For regions inside the mask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2"/>
            <a:r>
              <a:rPr lang="en-US" dirty="0"/>
              <a:t>     Is pixel density after deblocking</a:t>
            </a:r>
          </a:p>
          <a:p>
            <a:pPr lvl="2"/>
            <a:r>
              <a:rPr lang="en-GB" dirty="0"/>
              <a:t>  are the locations at </a:t>
            </a:r>
            <a:r>
              <a:rPr lang="en-GB"/>
              <a:t>the 8x8 </a:t>
            </a:r>
            <a:r>
              <a:rPr lang="en-GB" dirty="0"/>
              <a:t>block borders</a:t>
            </a:r>
            <a:endParaRPr lang="en-US" dirty="0"/>
          </a:p>
          <a:p>
            <a:pPr lvl="2"/>
            <a:r>
              <a:rPr lang="en-US" dirty="0"/>
              <a:t>First term keep </a:t>
            </a:r>
            <a:r>
              <a:rPr lang="en-GB" dirty="0"/>
              <a:t>output to be similar to the input</a:t>
            </a:r>
          </a:p>
          <a:p>
            <a:pPr lvl="2"/>
            <a:r>
              <a:rPr lang="en-US" dirty="0"/>
              <a:t>S</a:t>
            </a:r>
            <a:r>
              <a:rPr lang="en-GB" dirty="0"/>
              <a:t>econd term smooths edges at 8x8 borders</a:t>
            </a:r>
            <a:endParaRPr lang="en-US" dirty="0"/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4774" y="2790554"/>
            <a:ext cx="2804731" cy="58333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1020" y="3459155"/>
            <a:ext cx="360000" cy="378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6386" y="3938089"/>
            <a:ext cx="114300" cy="19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807815"/>
      </p:ext>
    </p:extLst>
  </p:cSld>
  <p:clrMapOvr>
    <a:masterClrMapping/>
  </p:clrMapOvr>
</p:sld>
</file>

<file path=ppt/theme/theme1.xml><?xml version="1.0" encoding="utf-8"?>
<a:theme xmlns:a="http://schemas.openxmlformats.org/drawingml/2006/main" name="capp">
  <a:themeElements>
    <a:clrScheme name="capp_new_template 4">
      <a:dk1>
        <a:srgbClr val="000000"/>
      </a:dk1>
      <a:lt1>
        <a:srgbClr val="FFFFFF"/>
      </a:lt1>
      <a:dk2>
        <a:srgbClr val="000066"/>
      </a:dk2>
      <a:lt2>
        <a:srgbClr val="808080"/>
      </a:lt2>
      <a:accent1>
        <a:srgbClr val="194293"/>
      </a:accent1>
      <a:accent2>
        <a:srgbClr val="9999CC"/>
      </a:accent2>
      <a:accent3>
        <a:srgbClr val="FFFFFF"/>
      </a:accent3>
      <a:accent4>
        <a:srgbClr val="000000"/>
      </a:accent4>
      <a:accent5>
        <a:srgbClr val="ABB0C8"/>
      </a:accent5>
      <a:accent6>
        <a:srgbClr val="8A8AB9"/>
      </a:accent6>
      <a:hlink>
        <a:srgbClr val="CCCCE6"/>
      </a:hlink>
      <a:folHlink>
        <a:srgbClr val="B2B2B2"/>
      </a:folHlink>
    </a:clrScheme>
    <a:fontScheme name="capp">
      <a:majorFont>
        <a:latin typeface="Tahoma"/>
        <a:ea typeface="맑은 고딕"/>
        <a:cs typeface=""/>
      </a:majorFont>
      <a:minorFont>
        <a:latin typeface="Tahoma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ko-KR" alt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  <a:ea typeface="굴림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ko-KR" alt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  <a:ea typeface="굴림" charset="-127"/>
          </a:defRPr>
        </a:defPPr>
      </a:lstStyle>
    </a:lnDef>
    <a:txDef>
      <a:spPr>
        <a:noFill/>
      </a:spPr>
      <a:bodyPr wrap="none" rtlCol="0">
        <a:spAutoFit/>
      </a:bodyPr>
      <a:lstStyle>
        <a:defPPr>
          <a:defRPr smtClean="0">
            <a:latin typeface="+mn-lt"/>
            <a:ea typeface="바탕"/>
          </a:defRPr>
        </a:defPPr>
      </a:lstStyle>
    </a:txDef>
  </a:objectDefaults>
  <a:extraClrSchemeLst>
    <a:extraClrScheme>
      <a:clrScheme name="capp_new_template 1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app_new_template 2">
        <a:dk1>
          <a:srgbClr val="000000"/>
        </a:dk1>
        <a:lt1>
          <a:srgbClr val="FFFFFF"/>
        </a:lt1>
        <a:dk2>
          <a:srgbClr val="005250"/>
        </a:dk2>
        <a:lt2>
          <a:srgbClr val="808080"/>
        </a:lt2>
        <a:accent1>
          <a:srgbClr val="008080"/>
        </a:accent1>
        <a:accent2>
          <a:srgbClr val="1CB094"/>
        </a:accent2>
        <a:accent3>
          <a:srgbClr val="FFFFFF"/>
        </a:accent3>
        <a:accent4>
          <a:srgbClr val="000000"/>
        </a:accent4>
        <a:accent5>
          <a:srgbClr val="AAC0C0"/>
        </a:accent5>
        <a:accent6>
          <a:srgbClr val="189F86"/>
        </a:accent6>
        <a:hlink>
          <a:srgbClr val="99D1C2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app_new_template 3">
        <a:dk1>
          <a:srgbClr val="000000"/>
        </a:dk1>
        <a:lt1>
          <a:srgbClr val="F2F3C7"/>
        </a:lt1>
        <a:dk2>
          <a:srgbClr val="333300"/>
        </a:dk2>
        <a:lt2>
          <a:srgbClr val="808080"/>
        </a:lt2>
        <a:accent1>
          <a:srgbClr val="747660"/>
        </a:accent1>
        <a:accent2>
          <a:srgbClr val="A99B69"/>
        </a:accent2>
        <a:accent3>
          <a:srgbClr val="F7F8E0"/>
        </a:accent3>
        <a:accent4>
          <a:srgbClr val="000000"/>
        </a:accent4>
        <a:accent5>
          <a:srgbClr val="BCBDB6"/>
        </a:accent5>
        <a:accent6>
          <a:srgbClr val="998C5E"/>
        </a:accent6>
        <a:hlink>
          <a:srgbClr val="959167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app_new_template 4">
        <a:dk1>
          <a:srgbClr val="000000"/>
        </a:dk1>
        <a:lt1>
          <a:srgbClr val="FFFFFF"/>
        </a:lt1>
        <a:dk2>
          <a:srgbClr val="000066"/>
        </a:dk2>
        <a:lt2>
          <a:srgbClr val="808080"/>
        </a:lt2>
        <a:accent1>
          <a:srgbClr val="194293"/>
        </a:accent1>
        <a:accent2>
          <a:srgbClr val="9999CC"/>
        </a:accent2>
        <a:accent3>
          <a:srgbClr val="FFFFFF"/>
        </a:accent3>
        <a:accent4>
          <a:srgbClr val="000000"/>
        </a:accent4>
        <a:accent5>
          <a:srgbClr val="ABB0C8"/>
        </a:accent5>
        <a:accent6>
          <a:srgbClr val="8A8AB9"/>
        </a:accent6>
        <a:hlink>
          <a:srgbClr val="CCCCE6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app_new_template 5">
        <a:dk1>
          <a:srgbClr val="000000"/>
        </a:dk1>
        <a:lt1>
          <a:srgbClr val="FFFFFF"/>
        </a:lt1>
        <a:dk2>
          <a:srgbClr val="4C0026"/>
        </a:dk2>
        <a:lt2>
          <a:srgbClr val="808080"/>
        </a:lt2>
        <a:accent1>
          <a:srgbClr val="7C1C45"/>
        </a:accent1>
        <a:accent2>
          <a:srgbClr val="C15D75"/>
        </a:accent2>
        <a:accent3>
          <a:srgbClr val="FFFFFF"/>
        </a:accent3>
        <a:accent4>
          <a:srgbClr val="000000"/>
        </a:accent4>
        <a:accent5>
          <a:srgbClr val="BFABB0"/>
        </a:accent5>
        <a:accent6>
          <a:srgbClr val="AF5369"/>
        </a:accent6>
        <a:hlink>
          <a:srgbClr val="C29D28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LG_display_seminar_7th</Template>
  <TotalTime>111518</TotalTime>
  <Words>430</Words>
  <Application>Microsoft Office PowerPoint</Application>
  <PresentationFormat>On-screen Show (4:3)</PresentationFormat>
  <Paragraphs>129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바탕</vt:lpstr>
      <vt:lpstr>굴림</vt:lpstr>
      <vt:lpstr>HY수평선M</vt:lpstr>
      <vt:lpstr>맑은 고딕</vt:lpstr>
      <vt:lpstr>Arial Black</vt:lpstr>
      <vt:lpstr>Tahoma</vt:lpstr>
      <vt:lpstr>Wingdings</vt:lpstr>
      <vt:lpstr>capp</vt:lpstr>
      <vt:lpstr>A Contrast Enhancement  Framework with JPEG Artifacts Suppression</vt:lpstr>
      <vt:lpstr>Content</vt:lpstr>
      <vt:lpstr>Contrast enhancement</vt:lpstr>
      <vt:lpstr>The artifact</vt:lpstr>
      <vt:lpstr>The artifact</vt:lpstr>
      <vt:lpstr>Proposed Method</vt:lpstr>
      <vt:lpstr>Structure-texture decomposition</vt:lpstr>
      <vt:lpstr>Reducing artifacts in the texture layer</vt:lpstr>
      <vt:lpstr>Reducing artifacts in the texture layer</vt:lpstr>
      <vt:lpstr>Layer Recomposition</vt:lpstr>
      <vt:lpstr>Result &amp; Conclusion</vt:lpstr>
      <vt:lpstr>Result &amp; Conclusion</vt:lpstr>
      <vt:lpstr>Result &amp; Conclusion</vt:lpstr>
      <vt:lpstr>Result &amp; 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Monthly Seminar</dc:title>
  <dc:creator>swkim</dc:creator>
  <cp:lastModifiedBy>Thai K. Nguyen</cp:lastModifiedBy>
  <cp:revision>3814</cp:revision>
  <cp:lastPrinted>2016-08-13T04:03:47Z</cp:lastPrinted>
  <dcterms:created xsi:type="dcterms:W3CDTF">2013-06-25T04:16:40Z</dcterms:created>
  <dcterms:modified xsi:type="dcterms:W3CDTF">2017-05-30T11:27:23Z</dcterms:modified>
</cp:coreProperties>
</file>